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4" r:id="rId5"/>
  </p:sldMasterIdLst>
  <p:notesMasterIdLst>
    <p:notesMasterId r:id="rId12"/>
  </p:notesMasterIdLst>
  <p:sldIdLst>
    <p:sldId id="1399" r:id="rId6"/>
    <p:sldId id="8363" r:id="rId7"/>
    <p:sldId id="8362" r:id="rId8"/>
    <p:sldId id="8361" r:id="rId9"/>
    <p:sldId id="8356" r:id="rId10"/>
    <p:sldId id="8357" r:id="rId11"/>
  </p:sldIdLst>
  <p:sldSz cx="12192000" cy="6858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lson Pro Regular" panose="02000000000000000000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46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559782-7866-5198-FE64-BBDD5F176811}" name="Nicky Struijker Boudier" initials="NSB" userId="841b22d54400b43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Peters" initials="BP" lastIdx="1" clrIdx="0">
    <p:extLst>
      <p:ext uri="{19B8F6BF-5375-455C-9EA6-DF929625EA0E}">
        <p15:presenceInfo xmlns:p15="http://schemas.microsoft.com/office/powerpoint/2012/main" userId="4aeb4a8cf7e1fa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2C0"/>
    <a:srgbClr val="C8E5E6"/>
    <a:srgbClr val="1D344D"/>
    <a:srgbClr val="387B9A"/>
    <a:srgbClr val="7D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84235" autoAdjust="0"/>
  </p:normalViewPr>
  <p:slideViewPr>
    <p:cSldViewPr snapToGrid="0" snapToObjects="1">
      <p:cViewPr varScale="1">
        <p:scale>
          <a:sx n="56" d="100"/>
          <a:sy n="56" d="100"/>
        </p:scale>
        <p:origin x="1264" y="48"/>
      </p:cViewPr>
      <p:guideLst>
        <p:guide orient="horz" pos="346"/>
        <p:guide pos="3840"/>
      </p:guideLst>
    </p:cSldViewPr>
  </p:slideViewPr>
  <p:outlineViewPr>
    <p:cViewPr>
      <p:scale>
        <a:sx n="33" d="100"/>
        <a:sy n="33" d="100"/>
      </p:scale>
      <p:origin x="0" y="-3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Filson Pro Regular" panose="02000000000000000000" pitchFamily="50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Filson Pro Regular" panose="02000000000000000000" pitchFamily="50" charset="0"/>
              </a:defRPr>
            </a:lvl1pPr>
          </a:lstStyle>
          <a:p>
            <a:fld id="{109A4580-C4F2-40B3-8E2F-940342B14F3E}" type="datetimeFigureOut">
              <a:rPr lang="nl-NL" smtClean="0"/>
              <a:pPr/>
              <a:t>22-11-2022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Filson Pro Regular" panose="02000000000000000000" pitchFamily="50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Filson Pro Regular" panose="02000000000000000000" pitchFamily="50" charset="0"/>
              </a:defRPr>
            </a:lvl1pPr>
          </a:lstStyle>
          <a:p>
            <a:fld id="{6B1721AB-B728-4E1C-B31C-C57983743F2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48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lson Pro Regular" panose="020000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lson Pro Regular" panose="020000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lson Pro Regular" panose="020000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lson Pro Regular" panose="020000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lson Pro Regular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  <a:p>
            <a:r>
              <a:rPr lang="nl-NL" sz="1200" dirty="0"/>
              <a:t>in 2030 tenminste 49% minder CO2 uitstoten. Einddoel 2050: 95% minder uitstoot.</a:t>
            </a:r>
          </a:p>
          <a:p>
            <a:r>
              <a:rPr lang="nl-NL" sz="1200" dirty="0"/>
              <a:t>in 2030 jaarlijks </a:t>
            </a:r>
            <a:r>
              <a:rPr lang="nl-NL" sz="1200" b="1" dirty="0"/>
              <a:t> </a:t>
            </a:r>
            <a:r>
              <a:rPr lang="nl-NL" sz="1200" b="1" dirty="0" err="1"/>
              <a:t>TWh</a:t>
            </a:r>
            <a:r>
              <a:rPr lang="nl-NL" sz="1200" b="1" dirty="0"/>
              <a:t> </a:t>
            </a:r>
            <a:r>
              <a:rPr lang="nl-NL" sz="1200" dirty="0"/>
              <a:t>aan elektriciteit uit wind en zon: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200" dirty="0"/>
              <a:t>95 </a:t>
            </a:r>
            <a:r>
              <a:rPr lang="nl-NL" sz="1200" dirty="0" err="1"/>
              <a:t>TWh</a:t>
            </a:r>
            <a:r>
              <a:rPr lang="nl-NL" sz="1200" dirty="0"/>
              <a:t> wind op zee (49 uit Klimaatakkoord + extra inzet op zee van 46)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200" dirty="0"/>
              <a:t>35 </a:t>
            </a:r>
            <a:r>
              <a:rPr lang="nl-NL" sz="1200" dirty="0" err="1"/>
              <a:t>TWh</a:t>
            </a:r>
            <a:r>
              <a:rPr lang="nl-NL" sz="1200" dirty="0"/>
              <a:t> wind en zon op land: Regionale Energiestrategie (RES)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233D5A"/>
                </a:solidFill>
                <a:effectLst/>
                <a:latin typeface="Open Sans Light" panose="020B0306030504020204" pitchFamily="34" charset="0"/>
              </a:rPr>
              <a:t>N.a.v. coalitieakkoord: </a:t>
            </a:r>
            <a:br>
              <a:rPr lang="nl-NL" sz="1200" b="0" i="0" u="none" strike="noStrike" dirty="0">
                <a:solidFill>
                  <a:srgbClr val="233D5A"/>
                </a:solidFill>
                <a:effectLst/>
                <a:latin typeface="Open Sans Light" panose="020B0306030504020204" pitchFamily="34" charset="0"/>
              </a:rPr>
            </a:br>
            <a:r>
              <a:rPr lang="nl-NL" sz="1200" b="0" i="0" u="none" strike="noStrike" dirty="0">
                <a:solidFill>
                  <a:srgbClr val="233D5A"/>
                </a:solidFill>
                <a:effectLst/>
                <a:latin typeface="Open Sans Light" panose="020B0306030504020204" pitchFamily="34" charset="0"/>
              </a:rPr>
              <a:t>werkgroep &gt; 35 </a:t>
            </a:r>
            <a:r>
              <a:rPr lang="nl-NL" sz="1200" b="0" i="0" u="none" strike="noStrike" dirty="0" err="1">
                <a:solidFill>
                  <a:srgbClr val="233D5A"/>
                </a:solidFill>
                <a:effectLst/>
                <a:latin typeface="Open Sans Light" panose="020B0306030504020204" pitchFamily="34" charset="0"/>
              </a:rPr>
              <a:t>TWh</a:t>
            </a:r>
            <a:r>
              <a:rPr lang="nl-NL" sz="1200" b="0" i="0" u="none" strike="noStrike" dirty="0">
                <a:solidFill>
                  <a:srgbClr val="233D5A"/>
                </a:solidFill>
                <a:effectLst/>
                <a:latin typeface="Open Sans Light" panose="020B0306030504020204" pitchFamily="34" charset="0"/>
              </a:rPr>
              <a:t> </a:t>
            </a:r>
            <a:r>
              <a:rPr lang="en-US" sz="1200" b="0" i="0" dirty="0">
                <a:solidFill>
                  <a:srgbClr val="233D5A"/>
                </a:solidFill>
                <a:effectLst/>
                <a:latin typeface="Open Sans Light" panose="020B0306030504020204" pitchFamily="34" charset="0"/>
              </a:rPr>
              <a:t>​</a:t>
            </a:r>
            <a:endParaRPr lang="en-US" sz="1200" b="0" i="0" dirty="0">
              <a:solidFill>
                <a:srgbClr val="233D5A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721AB-B728-4E1C-B31C-C57983743F2E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22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9587A8-86C4-8C4C-9650-65AA1CB09F1E}"/>
              </a:ext>
            </a:extLst>
          </p:cNvPr>
          <p:cNvSpPr/>
          <p:nvPr userDrawn="1"/>
        </p:nvSpPr>
        <p:spPr>
          <a:xfrm>
            <a:off x="0" y="-59635"/>
            <a:ext cx="12298017" cy="6447922"/>
          </a:xfrm>
          <a:prstGeom prst="rect">
            <a:avLst/>
          </a:prstGeom>
          <a:solidFill>
            <a:srgbClr val="C8E5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89CA9-72DB-864B-BBFA-FA557C4BE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190" y="5170863"/>
            <a:ext cx="10789620" cy="742576"/>
          </a:xfrm>
        </p:spPr>
        <p:txBody>
          <a:bodyPr wrap="none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249872"/>
            <a:ext cx="10795485" cy="784754"/>
          </a:xfrm>
        </p:spPr>
        <p:txBody>
          <a:bodyPr wrap="none">
            <a:noAutofit/>
          </a:bodyPr>
          <a:lstStyle>
            <a:lvl1pPr algn="ctr">
              <a:defRPr sz="28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7C57D424-6796-45A6-8C5A-5867D6D4EAE4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80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7AA07-6766-D041-94B7-BCD2A3BBF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2E1DA50-6A7E-4808-BF9E-5657801BBB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676" y="340754"/>
            <a:ext cx="3200648" cy="12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1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9"/>
            <a:ext cx="5035625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6" y="1341438"/>
            <a:ext cx="5040061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61050" y="2088566"/>
            <a:ext cx="503562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302" y="1341438"/>
            <a:ext cx="503512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17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311A02-B5FC-1848-ADE2-F5BA1BC9B8A1}"/>
              </a:ext>
            </a:extLst>
          </p:cNvPr>
          <p:cNvSpPr/>
          <p:nvPr userDrawn="1"/>
        </p:nvSpPr>
        <p:spPr>
          <a:xfrm rot="5400000">
            <a:off x="-1191830" y="1174028"/>
            <a:ext cx="6416754" cy="4068694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C8AC5-C8E5-7B4C-97DE-7DD8EA9081AB}"/>
              </a:ext>
            </a:extLst>
          </p:cNvPr>
          <p:cNvSpPr/>
          <p:nvPr userDrawn="1"/>
        </p:nvSpPr>
        <p:spPr>
          <a:xfrm rot="5400000">
            <a:off x="6949276" y="1174028"/>
            <a:ext cx="6416754" cy="4068694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2097089"/>
            <a:ext cx="3125308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7" y="1341438"/>
            <a:ext cx="335531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695326" y="1850894"/>
            <a:ext cx="3125307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0" y="2088566"/>
            <a:ext cx="311467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1102" y="1341438"/>
            <a:ext cx="3355319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8382000" y="1850894"/>
            <a:ext cx="2946658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392849-2973-E945-93FB-3F27A5BFE5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67294" y="2097089"/>
            <a:ext cx="3125308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B41E24CC-719B-464E-A03B-0BE5F84E71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289" y="1341438"/>
            <a:ext cx="335531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9" name="Rechte verbindingslijn 27">
            <a:extLst>
              <a:ext uri="{FF2B5EF4-FFF2-40B4-BE49-F238E27FC236}">
                <a16:creationId xmlns:a16="http://schemas.microsoft.com/office/drawing/2014/main" id="{1E1D2F96-F83A-D64E-9C13-82263BDBE12D}"/>
              </a:ext>
            </a:extLst>
          </p:cNvPr>
          <p:cNvCxnSpPr>
            <a:cxnSpLocks/>
          </p:cNvCxnSpPr>
          <p:nvPr userDrawn="1"/>
        </p:nvCxnSpPr>
        <p:spPr>
          <a:xfrm>
            <a:off x="4667902" y="1850894"/>
            <a:ext cx="29240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53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8"/>
            <a:ext cx="5046411" cy="3816349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41436"/>
            <a:ext cx="5046663" cy="297209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903684" y="1850894"/>
            <a:ext cx="4659249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F5F73DB-A63B-46B8-A95E-C1402519A65F}"/>
              </a:ext>
            </a:extLst>
          </p:cNvPr>
          <p:cNvSpPr/>
          <p:nvPr userDrawn="1"/>
        </p:nvSpPr>
        <p:spPr>
          <a:xfrm rot="2700000">
            <a:off x="5915998" y="2812630"/>
            <a:ext cx="360000" cy="360000"/>
          </a:xfrm>
          <a:prstGeom prst="rtTriangle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F0935F9-0C56-4905-B1FC-92622EB10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046" y="1341438"/>
            <a:ext cx="5035629" cy="457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7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7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A5E3D4D-1FC0-47DE-9BF2-A60778D9D3B5}"/>
              </a:ext>
            </a:extLst>
          </p:cNvPr>
          <p:cNvGrpSpPr/>
          <p:nvPr userDrawn="1"/>
        </p:nvGrpSpPr>
        <p:grpSpPr>
          <a:xfrm>
            <a:off x="-9530" y="0"/>
            <a:ext cx="12217401" cy="3206061"/>
            <a:chOff x="-9530" y="0"/>
            <a:chExt cx="12217401" cy="3206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B2551-4283-4856-8A24-44CE19412283}"/>
                </a:ext>
              </a:extLst>
            </p:cNvPr>
            <p:cNvSpPr/>
            <p:nvPr userDrawn="1"/>
          </p:nvSpPr>
          <p:spPr>
            <a:xfrm rot="5400000">
              <a:off x="4628672" y="-4638202"/>
              <a:ext cx="2940997" cy="122174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Gelijkbenige driehoek 11">
              <a:extLst>
                <a:ext uri="{FF2B5EF4-FFF2-40B4-BE49-F238E27FC236}">
                  <a16:creationId xmlns:a16="http://schemas.microsoft.com/office/drawing/2014/main" id="{305BE3AA-F809-48FE-A909-2D18E0475018}"/>
                </a:ext>
              </a:extLst>
            </p:cNvPr>
            <p:cNvSpPr/>
            <p:nvPr userDrawn="1"/>
          </p:nvSpPr>
          <p:spPr>
            <a:xfrm rot="10800000">
              <a:off x="5835675" y="2940995"/>
              <a:ext cx="520649" cy="265066"/>
            </a:xfrm>
            <a:prstGeom prst="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285" y="1341439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CBB241-30DD-4F40-A856-87AD8C5A8C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63750" y="3429000"/>
            <a:ext cx="8067816" cy="2498664"/>
          </a:xfrm>
        </p:spPr>
        <p:txBody>
          <a:bodyPr numCol="2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7">
            <a:extLst>
              <a:ext uri="{FF2B5EF4-FFF2-40B4-BE49-F238E27FC236}">
                <a16:creationId xmlns:a16="http://schemas.microsoft.com/office/drawing/2014/main" id="{7000D948-B25E-4993-961A-4AB49071E7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285" y="1997866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Tijdelijke aanduiding voor tekst 17">
            <a:extLst>
              <a:ext uri="{FF2B5EF4-FFF2-40B4-BE49-F238E27FC236}">
                <a16:creationId xmlns:a16="http://schemas.microsoft.com/office/drawing/2014/main" id="{61C228BB-DBDB-4F7D-B146-8F72D191B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285" y="2416760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2390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00" userDrawn="1">
          <p15:clr>
            <a:srgbClr val="FBAE40"/>
          </p15:clr>
        </p15:guide>
        <p15:guide id="2" pos="63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748B-B8E8-524E-9E0C-3757583261E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E406-6B2B-EA4A-B7D1-AB0516944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341438"/>
            <a:ext cx="5040313" cy="4572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11D5D-A150-D243-AD91-DEE83B2F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341439"/>
            <a:ext cx="5040311" cy="457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87B2A-C166-F446-A7FF-9F1678EE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65BE984-A1F2-4D67-BFC6-97480067C839}" type="datetime1">
              <a:rPr lang="en-US" smtClean="0"/>
              <a:t>11/22/2022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CBD71-4D5E-6847-BC02-798C1D64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74B8C-50F9-D84A-BCEF-E1A99927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19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193A-C3A5-5947-B5D3-171E17FF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4526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5C58D-DBDC-9A4B-BB62-FD05AD18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81164"/>
            <a:ext cx="5040312" cy="61159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6278B-31FE-3949-A4A1-B092CA8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040312" cy="34083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2D4B-7992-4346-A5DF-A5EEFC81A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300" y="1681164"/>
            <a:ext cx="5032373" cy="61159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93176-506D-C540-875A-CC2B9B0B3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5032373" cy="34083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t>11/22/2022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46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2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4203-9788-8D42-9DC1-B12E31CA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84FE0-5D46-AC4C-87F4-4E70DF7F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CDAFA5EE-5DA9-46C8-93D3-FBCFD40F1F9A}" type="datetime1">
              <a:rPr lang="en-US" smtClean="0"/>
              <a:t>11/22/2022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2B5ED-6ADC-CC4E-96CA-36DA42E8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5759A-C4A7-FA4D-86A4-30D7C2FE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59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06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155DE4-7223-4008-9868-54F08E6AE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38889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15730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726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tIns="2880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dirty="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418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940" y="1600181"/>
            <a:ext cx="6266120" cy="472361"/>
          </a:xfrm>
          <a:noFill/>
        </p:spPr>
        <p:txBody>
          <a:bodyPr wrap="none" bIns="108000"/>
          <a:lstStyle>
            <a:lvl1pPr algn="l"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940" y="2620927"/>
            <a:ext cx="6266120" cy="2860158"/>
          </a:xfrm>
        </p:spPr>
        <p:txBody>
          <a:bodyPr/>
          <a:lstStyle>
            <a:lvl1pPr marL="0" indent="0">
              <a:buClr>
                <a:schemeClr val="accent3"/>
              </a:buClr>
              <a:buNone/>
              <a:defRPr/>
            </a:lvl1pPr>
            <a:lvl2pPr marL="311150" indent="0">
              <a:buClr>
                <a:schemeClr val="accent3"/>
              </a:buClr>
              <a:buNone/>
              <a:defRPr/>
            </a:lvl2pPr>
            <a:lvl3pPr marL="627063" indent="0">
              <a:buClr>
                <a:schemeClr val="accent3"/>
              </a:buClr>
              <a:buNone/>
              <a:defRPr/>
            </a:lvl3pPr>
            <a:lvl4pPr marL="854075" indent="0">
              <a:buClr>
                <a:schemeClr val="accent3"/>
              </a:buClr>
              <a:buNone/>
              <a:defRPr/>
            </a:lvl4pPr>
            <a:lvl5pPr marL="1116012" indent="0">
              <a:buClr>
                <a:schemeClr val="accent3"/>
              </a:buClr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75076EE-A408-4A89-8436-575B4424C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28" y="420300"/>
            <a:ext cx="2656423" cy="1020548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5E32A2F-5B74-41A0-BA70-A5AC2308FF18}"/>
              </a:ext>
            </a:extLst>
          </p:cNvPr>
          <p:cNvCxnSpPr>
            <a:cxnSpLocks/>
          </p:cNvCxnSpPr>
          <p:nvPr userDrawn="1"/>
        </p:nvCxnSpPr>
        <p:spPr>
          <a:xfrm>
            <a:off x="2992944" y="2241985"/>
            <a:ext cx="6206111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91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A0A26D7-EAE0-4F40-9761-FEB66032721C}"/>
              </a:ext>
            </a:extLst>
          </p:cNvPr>
          <p:cNvSpPr/>
          <p:nvPr userDrawn="1"/>
        </p:nvSpPr>
        <p:spPr>
          <a:xfrm>
            <a:off x="0" y="6394010"/>
            <a:ext cx="12192000" cy="46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8DA486A-833D-4A88-A0C9-C20EA8761E44}"/>
              </a:ext>
            </a:extLst>
          </p:cNvPr>
          <p:cNvSpPr/>
          <p:nvPr userDrawn="1"/>
        </p:nvSpPr>
        <p:spPr>
          <a:xfrm>
            <a:off x="0" y="6394010"/>
            <a:ext cx="12192000" cy="4639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46E8AD3-5DAE-4ECA-9598-FCBE0F8ED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3"/>
          <a:stretch/>
        </p:blipFill>
        <p:spPr>
          <a:xfrm>
            <a:off x="-3425" y="6394010"/>
            <a:ext cx="1884376" cy="472365"/>
          </a:xfrm>
          <a:prstGeom prst="rect">
            <a:avLst/>
          </a:prstGeom>
        </p:spPr>
      </p:pic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CD83047A-B1BA-45A6-A0EF-C65B2685AF9F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49CE37B-4D94-49CC-AF0E-FDEA9226A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1341437"/>
            <a:ext cx="10801350" cy="3807129"/>
          </a:xfrm>
        </p:spPr>
        <p:txBody>
          <a:bodyPr wrap="none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69210061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3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tIns="2880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dirty="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994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190" y="5170863"/>
            <a:ext cx="10789620" cy="742576"/>
          </a:xfrm>
        </p:spPr>
        <p:txBody>
          <a:bodyPr wrap="none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249872"/>
            <a:ext cx="10795485" cy="784754"/>
          </a:xfrm>
        </p:spPr>
        <p:txBody>
          <a:bodyPr wrap="none">
            <a:noAutofit/>
          </a:bodyPr>
          <a:lstStyle>
            <a:lvl1pPr algn="ctr">
              <a:defRPr sz="28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7C57D424-6796-45A6-8C5A-5867D6D4EAE4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80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7AA07-6766-D041-94B7-BCD2A3BBF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2E1DA50-6A7E-4808-BF9E-5657801BBB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765" y="776694"/>
            <a:ext cx="3737610" cy="1435918"/>
          </a:xfrm>
          <a:prstGeom prst="rect">
            <a:avLst/>
          </a:prstGeom>
        </p:spPr>
      </p:pic>
      <p:cxnSp>
        <p:nvCxnSpPr>
          <p:cNvPr id="16" name="Straight Connector 1">
            <a:extLst>
              <a:ext uri="{FF2B5EF4-FFF2-40B4-BE49-F238E27FC236}">
                <a16:creationId xmlns:a16="http://schemas.microsoft.com/office/drawing/2014/main" id="{28702B54-6811-4A0D-AC94-3B76426B71A6}"/>
              </a:ext>
            </a:extLst>
          </p:cNvPr>
          <p:cNvCxnSpPr/>
          <p:nvPr userDrawn="1"/>
        </p:nvCxnSpPr>
        <p:spPr>
          <a:xfrm>
            <a:off x="2981325" y="3513131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>
            <a:extLst>
              <a:ext uri="{FF2B5EF4-FFF2-40B4-BE49-F238E27FC236}">
                <a16:creationId xmlns:a16="http://schemas.microsoft.com/office/drawing/2014/main" id="{F490A660-8FF6-5746-A0B0-E1668A32F4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873" y="2928040"/>
            <a:ext cx="1141100" cy="1150303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94EA28E7-D4F2-0E45-A96E-CEA27BF02F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132" y="2928040"/>
            <a:ext cx="1150303" cy="11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95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tIns="2880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dirty="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83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41438"/>
            <a:ext cx="10801350" cy="2651085"/>
          </a:xfrm>
        </p:spPr>
        <p:txBody>
          <a:bodyPr wrap="none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680D97-B874-4347-872A-7D26660368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5" y="4802025"/>
            <a:ext cx="10801350" cy="1111413"/>
          </a:xfrm>
          <a:solidFill>
            <a:schemeClr val="accent4">
              <a:alpha val="51000"/>
            </a:schemeClr>
          </a:solidFill>
        </p:spPr>
        <p:txBody>
          <a:bodyPr wrap="square" lIns="180000" tIns="180000" rIns="180000" bIns="180000" numCol="1" rtlCol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b="1" dirty="0"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1746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dirty="0">
                <a:latin typeface="+mn-lt"/>
                <a:ea typeface="+mn-ea"/>
                <a:cs typeface="+mn-cs"/>
              </a:defRPr>
            </a:lvl2pPr>
            <a:lvl3pPr marL="717550" indent="-271463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dirty="0">
                <a:latin typeface="+mn-lt"/>
                <a:ea typeface="+mn-ea"/>
                <a:cs typeface="+mn-cs"/>
              </a:defRPr>
            </a:lvl3pPr>
            <a:lvl4pPr>
              <a:defRPr lang="en-US" sz="1800" dirty="0">
                <a:latin typeface="+mn-lt"/>
                <a:ea typeface="+mn-ea"/>
                <a:cs typeface="+mn-cs"/>
              </a:defRPr>
            </a:lvl4pPr>
            <a:lvl5pPr>
              <a:defRPr lang="en-US" sz="180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 dirty="0"/>
              <a:t>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38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8143" y="3802796"/>
            <a:ext cx="3575714" cy="8341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Naam van de </a:t>
            </a:r>
            <a:r>
              <a:rPr lang="en-US" dirty="0" err="1"/>
              <a:t>presentator</a:t>
            </a:r>
            <a:r>
              <a:rPr lang="en-US" dirty="0"/>
              <a:t> met </a:t>
            </a:r>
            <a:r>
              <a:rPr lang="en-US" dirty="0" err="1"/>
              <a:t>daaronder</a:t>
            </a:r>
            <a:r>
              <a:rPr lang="en-US" dirty="0"/>
              <a:t> de datum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186332"/>
            <a:ext cx="10801350" cy="421866"/>
          </a:xfrm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met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donker</a:t>
            </a:r>
            <a:r>
              <a:rPr lang="en-US" dirty="0"/>
              <a:t>,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lichter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6C952479-DC96-4BDD-A11C-552B9625E58D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en-US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6A09D83C-628E-4607-9949-FCA73DE982DF}"/>
              </a:ext>
            </a:extLst>
          </p:cNvPr>
          <p:cNvCxnSpPr/>
          <p:nvPr userDrawn="1"/>
        </p:nvCxnSpPr>
        <p:spPr>
          <a:xfrm>
            <a:off x="2981325" y="2203154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id="{9D991CCE-5949-4252-9C70-89AF553D7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0C1A756D-032F-0540-92E9-29ACD3394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873" y="1628002"/>
            <a:ext cx="1141100" cy="1150303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DC97B8F0-6F6E-3A4A-B529-147DE95DB3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132" y="1628002"/>
            <a:ext cx="1150303" cy="11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5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1BB9A246-8B85-4F2E-B065-48D11733BFB8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63929"/>
            <a:ext cx="4258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23555D0-A87F-4602-9F93-5444AF78B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024" y="934484"/>
            <a:ext cx="8047953" cy="406954"/>
          </a:xfrm>
          <a:noFill/>
        </p:spPr>
        <p:txBody>
          <a:bodyPr vert="horz" lIns="0" tIns="28800" rIns="0" bIns="0" rtlCol="0" anchor="ctr">
            <a:noAutofit/>
          </a:bodyPr>
          <a:lstStyle>
            <a:lvl1pPr marL="0" indent="0" algn="ctr">
              <a:buNone/>
              <a:defRPr lang="nl-NL" sz="1800" b="1" baseline="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spcBef>
                <a:spcPct val="0"/>
              </a:spcBef>
            </a:pPr>
            <a:r>
              <a:rPr lang="nl-NL" dirty="0"/>
              <a:t>Subtitel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D6C5888-757B-49AC-B2F5-82A03BD8B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3464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124AFAA-D80D-4A12-90C3-05B250F52C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2021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D126A65-B405-449D-A4C1-74ACB5324C79}"/>
              </a:ext>
            </a:extLst>
          </p:cNvPr>
          <p:cNvCxnSpPr/>
          <p:nvPr userDrawn="1"/>
        </p:nvCxnSpPr>
        <p:spPr>
          <a:xfrm>
            <a:off x="1290562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41E3F88-9296-4C57-856B-AC23A4003951}"/>
              </a:ext>
            </a:extLst>
          </p:cNvPr>
          <p:cNvCxnSpPr/>
          <p:nvPr userDrawn="1"/>
        </p:nvCxnSpPr>
        <p:spPr>
          <a:xfrm>
            <a:off x="9787311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0EE1C23-2E31-4ADB-878F-6AA1C486E8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317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een</a:t>
            </a:r>
            <a:endParaRPr lang="en-US" dirty="0"/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twee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drie</a:t>
            </a:r>
            <a:endParaRPr lang="en-US" dirty="0"/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vier</a:t>
            </a:r>
            <a:endParaRPr lang="en-US" dirty="0"/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B72E39B-534D-436C-B3A6-130EE8C947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6066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vijf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33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D6C5888-757B-49AC-B2F5-82A03BD8B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3464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124AFAA-D80D-4A12-90C3-05B250F52C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2021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D126A65-B405-449D-A4C1-74ACB5324C79}"/>
              </a:ext>
            </a:extLst>
          </p:cNvPr>
          <p:cNvCxnSpPr/>
          <p:nvPr userDrawn="1"/>
        </p:nvCxnSpPr>
        <p:spPr>
          <a:xfrm>
            <a:off x="1290562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41E3F88-9296-4C57-856B-AC23A4003951}"/>
              </a:ext>
            </a:extLst>
          </p:cNvPr>
          <p:cNvCxnSpPr/>
          <p:nvPr userDrawn="1"/>
        </p:nvCxnSpPr>
        <p:spPr>
          <a:xfrm>
            <a:off x="9787311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0EE1C23-2E31-4ADB-878F-6AA1C486E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317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B72E39B-534D-436C-B3A6-130EE8C947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16066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71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41438"/>
            <a:ext cx="10801350" cy="2651085"/>
          </a:xfrm>
        </p:spPr>
        <p:txBody>
          <a:bodyPr wrap="none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680D97-B874-4347-872A-7D26660368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5" y="4802025"/>
            <a:ext cx="10801350" cy="1111413"/>
          </a:xfrm>
          <a:solidFill>
            <a:schemeClr val="accent4">
              <a:alpha val="51000"/>
            </a:schemeClr>
          </a:solidFill>
        </p:spPr>
        <p:txBody>
          <a:bodyPr wrap="square" lIns="180000" tIns="180000" rIns="180000" bIns="180000" numCol="1" rtlCol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b="1" dirty="0"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1746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dirty="0">
                <a:latin typeface="+mn-lt"/>
                <a:ea typeface="+mn-ea"/>
                <a:cs typeface="+mn-cs"/>
              </a:defRPr>
            </a:lvl2pPr>
            <a:lvl3pPr marL="717550" indent="-271463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dirty="0">
                <a:latin typeface="+mn-lt"/>
                <a:ea typeface="+mn-ea"/>
                <a:cs typeface="+mn-cs"/>
              </a:defRPr>
            </a:lvl3pPr>
            <a:lvl4pPr>
              <a:defRPr lang="en-US" sz="1800" dirty="0">
                <a:latin typeface="+mn-lt"/>
                <a:ea typeface="+mn-ea"/>
                <a:cs typeface="+mn-cs"/>
              </a:defRPr>
            </a:lvl4pPr>
            <a:lvl5pPr>
              <a:defRPr lang="en-US" sz="180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 dirty="0"/>
              <a:t>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213477C6-371E-4D8B-A980-0E5F8C73F25A}"/>
              </a:ext>
            </a:extLst>
          </p:cNvPr>
          <p:cNvGrpSpPr/>
          <p:nvPr userDrawn="1"/>
        </p:nvGrpSpPr>
        <p:grpSpPr>
          <a:xfrm>
            <a:off x="-12701" y="-2"/>
            <a:ext cx="12217401" cy="3694068"/>
            <a:chOff x="-12701" y="-2"/>
            <a:chExt cx="12217401" cy="36940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B2551-4283-4856-8A24-44CE19412283}"/>
                </a:ext>
              </a:extLst>
            </p:cNvPr>
            <p:cNvSpPr/>
            <p:nvPr userDrawn="1"/>
          </p:nvSpPr>
          <p:spPr>
            <a:xfrm rot="5400000">
              <a:off x="4381499" y="-4394202"/>
              <a:ext cx="3429002" cy="122174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Gelijkbenige driehoek 28">
              <a:extLst>
                <a:ext uri="{FF2B5EF4-FFF2-40B4-BE49-F238E27FC236}">
                  <a16:creationId xmlns:a16="http://schemas.microsoft.com/office/drawing/2014/main" id="{F3A52D50-3440-4772-AAA5-BFC01C1025B6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63750" y="2095500"/>
            <a:ext cx="8064498" cy="1285872"/>
          </a:xfrm>
        </p:spPr>
        <p:txBody>
          <a:bodyPr numCol="3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285" y="1341439"/>
            <a:ext cx="806343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2DB5E2A2-2FC5-494F-AF4E-D47D98DFF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4285" y="3807833"/>
            <a:ext cx="806343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CBB241-30DD-4F40-A856-87AD8C5A8C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63750" y="4641792"/>
            <a:ext cx="8064498" cy="1285872"/>
          </a:xfrm>
        </p:spPr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A548CEF-A270-4B28-9FC2-24A06C419E29}"/>
              </a:ext>
            </a:extLst>
          </p:cNvPr>
          <p:cNvCxnSpPr>
            <a:cxnSpLocks/>
          </p:cNvCxnSpPr>
          <p:nvPr userDrawn="1"/>
        </p:nvCxnSpPr>
        <p:spPr>
          <a:xfrm>
            <a:off x="4224669" y="4303123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0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00">
          <p15:clr>
            <a:srgbClr val="FBAE40"/>
          </p15:clr>
        </p15:guide>
        <p15:guide id="2" pos="63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9"/>
            <a:ext cx="5035625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6" y="1341438"/>
            <a:ext cx="5040061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61050" y="2088566"/>
            <a:ext cx="503562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302" y="1341438"/>
            <a:ext cx="503512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0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16B9DF-5BEA-8844-8C6B-6CFE8DDFDB35}"/>
              </a:ext>
            </a:extLst>
          </p:cNvPr>
          <p:cNvGrpSpPr/>
          <p:nvPr userDrawn="1"/>
        </p:nvGrpSpPr>
        <p:grpSpPr>
          <a:xfrm rot="10800000">
            <a:off x="11723" y="-2"/>
            <a:ext cx="6288702" cy="6416754"/>
            <a:chOff x="3394716" y="-2"/>
            <a:chExt cx="6288702" cy="64167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76DF62-BE08-7E4C-942B-1F356D4E0BD2}"/>
                </a:ext>
              </a:extLst>
            </p:cNvPr>
            <p:cNvSpPr/>
            <p:nvPr userDrawn="1"/>
          </p:nvSpPr>
          <p:spPr>
            <a:xfrm rot="5400000">
              <a:off x="3420691" y="154024"/>
              <a:ext cx="6416754" cy="61087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867F0DB-F47A-C04C-BE85-7370B60EF416}"/>
                </a:ext>
              </a:extLst>
            </p:cNvPr>
            <p:cNvSpPr/>
            <p:nvPr userDrawn="1"/>
          </p:nvSpPr>
          <p:spPr>
            <a:xfrm rot="2700000">
              <a:off x="3394716" y="2812630"/>
              <a:ext cx="360000" cy="360000"/>
            </a:xfrm>
            <a:prstGeom prst="rt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9"/>
            <a:ext cx="5035625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6" y="1341438"/>
            <a:ext cx="5040061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61050" y="2088566"/>
            <a:ext cx="503562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302" y="1341438"/>
            <a:ext cx="503512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8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9"/>
            <a:ext cx="5035625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6" y="1341438"/>
            <a:ext cx="5040061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9024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8"/>
            <a:ext cx="5046411" cy="3816349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41436"/>
            <a:ext cx="5046663" cy="297209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695325" y="1850894"/>
            <a:ext cx="4867608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F5F73DB-A63B-46B8-A95E-C1402519A65F}"/>
              </a:ext>
            </a:extLst>
          </p:cNvPr>
          <p:cNvSpPr/>
          <p:nvPr userDrawn="1"/>
        </p:nvSpPr>
        <p:spPr>
          <a:xfrm rot="2700000">
            <a:off x="5915998" y="2812630"/>
            <a:ext cx="360000" cy="360000"/>
          </a:xfrm>
          <a:prstGeom prst="rtTriangle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F0935F9-0C56-4905-B1FC-92622EB10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046" y="1341438"/>
            <a:ext cx="5035629" cy="45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99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7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8"/>
            <a:ext cx="5046411" cy="3816349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F5F73DB-A63B-46B8-A95E-C1402519A65F}"/>
              </a:ext>
            </a:extLst>
          </p:cNvPr>
          <p:cNvSpPr/>
          <p:nvPr userDrawn="1"/>
        </p:nvSpPr>
        <p:spPr>
          <a:xfrm rot="2700000">
            <a:off x="5915998" y="2812630"/>
            <a:ext cx="360000" cy="360000"/>
          </a:xfrm>
          <a:prstGeom prst="rtTriangle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F0935F9-0C56-4905-B1FC-92622EB10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046" y="1341438"/>
            <a:ext cx="5035629" cy="45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97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7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A5E3D4D-1FC0-47DE-9BF2-A60778D9D3B5}"/>
              </a:ext>
            </a:extLst>
          </p:cNvPr>
          <p:cNvGrpSpPr/>
          <p:nvPr userDrawn="1"/>
        </p:nvGrpSpPr>
        <p:grpSpPr>
          <a:xfrm>
            <a:off x="-9530" y="0"/>
            <a:ext cx="12217401" cy="3206061"/>
            <a:chOff x="-9530" y="0"/>
            <a:chExt cx="12217401" cy="3206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B2551-4283-4856-8A24-44CE19412283}"/>
                </a:ext>
              </a:extLst>
            </p:cNvPr>
            <p:cNvSpPr/>
            <p:nvPr userDrawn="1"/>
          </p:nvSpPr>
          <p:spPr>
            <a:xfrm rot="5400000">
              <a:off x="4628672" y="-4638202"/>
              <a:ext cx="2940997" cy="122174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Gelijkbenige driehoek 11">
              <a:extLst>
                <a:ext uri="{FF2B5EF4-FFF2-40B4-BE49-F238E27FC236}">
                  <a16:creationId xmlns:a16="http://schemas.microsoft.com/office/drawing/2014/main" id="{305BE3AA-F809-48FE-A909-2D18E0475018}"/>
                </a:ext>
              </a:extLst>
            </p:cNvPr>
            <p:cNvSpPr/>
            <p:nvPr userDrawn="1"/>
          </p:nvSpPr>
          <p:spPr>
            <a:xfrm rot="10800000">
              <a:off x="5835675" y="2940995"/>
              <a:ext cx="520649" cy="265066"/>
            </a:xfrm>
            <a:prstGeom prst="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285" y="1341439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CBB241-30DD-4F40-A856-87AD8C5A8C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63750" y="3429000"/>
            <a:ext cx="8067816" cy="2498664"/>
          </a:xfrm>
        </p:spPr>
        <p:txBody>
          <a:bodyPr numCol="2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7">
            <a:extLst>
              <a:ext uri="{FF2B5EF4-FFF2-40B4-BE49-F238E27FC236}">
                <a16:creationId xmlns:a16="http://schemas.microsoft.com/office/drawing/2014/main" id="{7000D948-B25E-4993-961A-4AB49071E7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285" y="1997866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Tijdelijke aanduiding voor tekst 17">
            <a:extLst>
              <a:ext uri="{FF2B5EF4-FFF2-40B4-BE49-F238E27FC236}">
                <a16:creationId xmlns:a16="http://schemas.microsoft.com/office/drawing/2014/main" id="{61C228BB-DBDB-4F7D-B146-8F72D191B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285" y="2416760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7542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00">
          <p15:clr>
            <a:srgbClr val="FBAE40"/>
          </p15:clr>
        </p15:guide>
        <p15:guide id="2" pos="63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748B-B8E8-524E-9E0C-3757583261E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E406-6B2B-EA4A-B7D1-AB0516944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341438"/>
            <a:ext cx="5040313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11D5D-A150-D243-AD91-DEE83B2F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341439"/>
            <a:ext cx="504031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87B2A-C166-F446-A7FF-9F1678EE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65BE984-A1F2-4D67-BFC6-97480067C839}" type="datetime1">
              <a:rPr lang="en-US" smtClean="0"/>
              <a:t>11/22/2022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CBD71-4D5E-6847-BC02-798C1D64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74B8C-50F9-D84A-BCEF-E1A99927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348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193A-C3A5-5947-B5D3-171E17FF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45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5C58D-DBDC-9A4B-BB62-FD05AD18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81164"/>
            <a:ext cx="5040312" cy="61159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6278B-31FE-3949-A4A1-B092CA8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040312" cy="340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2D4B-7992-4346-A5DF-A5EEFC81A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300" y="1681164"/>
            <a:ext cx="5032373" cy="61159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93176-506D-C540-875A-CC2B9B0B3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5032373" cy="340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t>11/22/2022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06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2">
          <p15:clr>
            <a:srgbClr val="FBAE40"/>
          </p15:clr>
        </p15:guide>
        <p15:guide id="2" pos="361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4203-9788-8D42-9DC1-B12E31CA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84FE0-5D46-AC4C-87F4-4E70DF7F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CDAFA5EE-5DA9-46C8-93D3-FBCFD40F1F9A}" type="datetime1">
              <a:rPr lang="en-US" smtClean="0"/>
              <a:t>11/22/2022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2B5ED-6ADC-CC4E-96CA-36DA42E8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5759A-C4A7-FA4D-86A4-30D7C2FE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65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8143" y="3802796"/>
            <a:ext cx="3575714" cy="8341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Naam van de </a:t>
            </a:r>
            <a:r>
              <a:rPr lang="en-US" dirty="0" err="1"/>
              <a:t>presentator</a:t>
            </a:r>
            <a:r>
              <a:rPr lang="en-US" dirty="0"/>
              <a:t> met </a:t>
            </a:r>
            <a:r>
              <a:rPr lang="en-US" dirty="0" err="1"/>
              <a:t>daaronder</a:t>
            </a:r>
            <a:r>
              <a:rPr lang="en-US" dirty="0"/>
              <a:t> de datum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186332"/>
            <a:ext cx="10801350" cy="421866"/>
          </a:xfrm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met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donker</a:t>
            </a:r>
            <a:r>
              <a:rPr lang="en-US" dirty="0"/>
              <a:t>,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lichter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6C952479-DC96-4BDD-A11C-552B9625E58D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en-US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6A09D83C-628E-4607-9949-FCA73DE982DF}"/>
              </a:ext>
            </a:extLst>
          </p:cNvPr>
          <p:cNvCxnSpPr/>
          <p:nvPr userDrawn="1"/>
        </p:nvCxnSpPr>
        <p:spPr>
          <a:xfrm>
            <a:off x="2981325" y="2203154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5">
            <a:extLst>
              <a:ext uri="{FF2B5EF4-FFF2-40B4-BE49-F238E27FC236}">
                <a16:creationId xmlns:a16="http://schemas.microsoft.com/office/drawing/2014/main" id="{13393A3D-2333-43E2-8DFF-EE0BDA65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80272" y="1622663"/>
            <a:ext cx="1150303" cy="1150303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1F01112-F57A-449A-91B1-E798A8344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59132" y="1622663"/>
            <a:ext cx="1150303" cy="1150303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9D991CCE-5949-4252-9C70-89AF553D7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1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24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155DE4-7223-4008-9868-54F08E6AE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3888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722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50087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940" y="1600181"/>
            <a:ext cx="6266120" cy="472361"/>
          </a:xfrm>
          <a:noFill/>
        </p:spPr>
        <p:txBody>
          <a:bodyPr wrap="none" bIns="108000"/>
          <a:lstStyle>
            <a:lvl1pPr algn="l"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940" y="2620927"/>
            <a:ext cx="6266120" cy="2860158"/>
          </a:xfrm>
        </p:spPr>
        <p:txBody>
          <a:bodyPr/>
          <a:lstStyle>
            <a:lvl1pPr marL="0" indent="0">
              <a:buClr>
                <a:schemeClr val="accent3"/>
              </a:buClr>
              <a:buNone/>
              <a:defRPr/>
            </a:lvl1pPr>
            <a:lvl2pPr marL="311150" indent="0">
              <a:buClr>
                <a:schemeClr val="accent3"/>
              </a:buClr>
              <a:buNone/>
              <a:defRPr/>
            </a:lvl2pPr>
            <a:lvl3pPr marL="627063" indent="0">
              <a:buClr>
                <a:schemeClr val="accent3"/>
              </a:buClr>
              <a:buNone/>
              <a:defRPr/>
            </a:lvl3pPr>
            <a:lvl4pPr marL="854075" indent="0">
              <a:buClr>
                <a:schemeClr val="accent3"/>
              </a:buClr>
              <a:buNone/>
              <a:defRPr/>
            </a:lvl4pPr>
            <a:lvl5pPr marL="1116012" indent="0">
              <a:buClr>
                <a:schemeClr val="accent3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75076EE-A408-4A89-8436-575B4424C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28" y="420300"/>
            <a:ext cx="2656423" cy="1020548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5E32A2F-5B74-41A0-BA70-A5AC2308FF18}"/>
              </a:ext>
            </a:extLst>
          </p:cNvPr>
          <p:cNvCxnSpPr>
            <a:cxnSpLocks/>
          </p:cNvCxnSpPr>
          <p:nvPr userDrawn="1"/>
        </p:nvCxnSpPr>
        <p:spPr>
          <a:xfrm>
            <a:off x="2992944" y="2241985"/>
            <a:ext cx="6206111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54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A0A26D7-EAE0-4F40-9761-FEB66032721C}"/>
              </a:ext>
            </a:extLst>
          </p:cNvPr>
          <p:cNvSpPr/>
          <p:nvPr userDrawn="1"/>
        </p:nvSpPr>
        <p:spPr>
          <a:xfrm>
            <a:off x="0" y="6394010"/>
            <a:ext cx="12192000" cy="46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8DA486A-833D-4A88-A0C9-C20EA8761E44}"/>
              </a:ext>
            </a:extLst>
          </p:cNvPr>
          <p:cNvSpPr/>
          <p:nvPr userDrawn="1"/>
        </p:nvSpPr>
        <p:spPr>
          <a:xfrm>
            <a:off x="0" y="6394010"/>
            <a:ext cx="12192000" cy="4639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46E8AD3-5DAE-4ECA-9598-FCBE0F8ED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3"/>
          <a:stretch/>
        </p:blipFill>
        <p:spPr>
          <a:xfrm>
            <a:off x="-3425" y="6394010"/>
            <a:ext cx="1884376" cy="472365"/>
          </a:xfrm>
          <a:prstGeom prst="rect">
            <a:avLst/>
          </a:prstGeom>
        </p:spPr>
      </p:pic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CD83047A-B1BA-45A6-A0EF-C65B2685AF9F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49CE37B-4D94-49CC-AF0E-FDEA9226A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1341437"/>
            <a:ext cx="10801350" cy="3807129"/>
          </a:xfrm>
        </p:spPr>
        <p:txBody>
          <a:bodyPr wrap="none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06371797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415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0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1BB9A246-8B85-4F2E-B065-48D11733BFB8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63929"/>
            <a:ext cx="4258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23555D0-A87F-4602-9F93-5444AF78B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024" y="934484"/>
            <a:ext cx="8047953" cy="406954"/>
          </a:xfrm>
          <a:noFill/>
        </p:spPr>
        <p:txBody>
          <a:bodyPr vert="horz" lIns="0" tIns="28800" rIns="0" bIns="0" rtlCol="0" anchor="ctr">
            <a:noAutofit/>
          </a:bodyPr>
          <a:lstStyle>
            <a:lvl1pPr marL="0" indent="0" algn="ctr">
              <a:buNone/>
              <a:defRPr lang="nl-NL" sz="1800" b="1" baseline="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spcBef>
                <a:spcPct val="0"/>
              </a:spcBef>
            </a:pPr>
            <a:r>
              <a:rPr lang="nl-NL" dirty="0"/>
              <a:t>Subtitel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D6C5888-757B-49AC-B2F5-82A03BD8B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3464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124AFAA-D80D-4A12-90C3-05B250F52C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2021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D126A65-B405-449D-A4C1-74ACB5324C79}"/>
              </a:ext>
            </a:extLst>
          </p:cNvPr>
          <p:cNvCxnSpPr/>
          <p:nvPr userDrawn="1"/>
        </p:nvCxnSpPr>
        <p:spPr>
          <a:xfrm>
            <a:off x="1290562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41E3F88-9296-4C57-856B-AC23A4003951}"/>
              </a:ext>
            </a:extLst>
          </p:cNvPr>
          <p:cNvCxnSpPr/>
          <p:nvPr userDrawn="1"/>
        </p:nvCxnSpPr>
        <p:spPr>
          <a:xfrm>
            <a:off x="9787311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0EE1C23-2E31-4ADB-878F-6AA1C486E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317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B72E39B-534D-436C-B3A6-130EE8C947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16066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088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D6C5888-757B-49AC-B2F5-82A03BD8B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3464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124AFAA-D80D-4A12-90C3-05B250F52C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2021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D126A65-B405-449D-A4C1-74ACB5324C79}"/>
              </a:ext>
            </a:extLst>
          </p:cNvPr>
          <p:cNvCxnSpPr/>
          <p:nvPr userDrawn="1"/>
        </p:nvCxnSpPr>
        <p:spPr>
          <a:xfrm>
            <a:off x="1290562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41E3F88-9296-4C57-856B-AC23A4003951}"/>
              </a:ext>
            </a:extLst>
          </p:cNvPr>
          <p:cNvCxnSpPr/>
          <p:nvPr userDrawn="1"/>
        </p:nvCxnSpPr>
        <p:spPr>
          <a:xfrm>
            <a:off x="9787311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0EE1C23-2E31-4ADB-878F-6AA1C486E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317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B72E39B-534D-436C-B3A6-130EE8C947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16066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52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E782F7-7968-784B-9EE5-8537B305E1E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2A86BB51-F588-B849-B2EE-9268E13BE46E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3196DAD-6652-DE49-BFDC-5B6A92D47118}"/>
              </a:ext>
            </a:extLst>
          </p:cNvPr>
          <p:cNvSpPr txBox="1">
            <a:spLocks/>
          </p:cNvSpPr>
          <p:nvPr userDrawn="1"/>
        </p:nvSpPr>
        <p:spPr>
          <a:xfrm>
            <a:off x="3207224" y="301013"/>
            <a:ext cx="5768454" cy="472361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9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5499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0247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4440238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6564425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8993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3180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51DDF5C6-74A0-9B42-97A1-8847AFD4F8A5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5034C509-4F81-FB4C-9E7E-937FD708B39B}"/>
              </a:ext>
            </a:extLst>
          </p:cNvPr>
          <p:cNvSpPr txBox="1">
            <a:spLocks/>
          </p:cNvSpPr>
          <p:nvPr userDrawn="1"/>
        </p:nvSpPr>
        <p:spPr>
          <a:xfrm>
            <a:off x="3207224" y="301013"/>
            <a:ext cx="5768454" cy="472361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9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213477C6-371E-4D8B-A980-0E5F8C73F25A}"/>
              </a:ext>
            </a:extLst>
          </p:cNvPr>
          <p:cNvGrpSpPr/>
          <p:nvPr userDrawn="1"/>
        </p:nvGrpSpPr>
        <p:grpSpPr>
          <a:xfrm>
            <a:off x="-12701" y="-2"/>
            <a:ext cx="12217401" cy="3694068"/>
            <a:chOff x="-12701" y="-2"/>
            <a:chExt cx="12217401" cy="36940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B2551-4283-4856-8A24-44CE19412283}"/>
                </a:ext>
              </a:extLst>
            </p:cNvPr>
            <p:cNvSpPr/>
            <p:nvPr userDrawn="1"/>
          </p:nvSpPr>
          <p:spPr>
            <a:xfrm rot="5400000">
              <a:off x="4381499" y="-4394202"/>
              <a:ext cx="3429002" cy="122174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Gelijkbenige driehoek 28">
              <a:extLst>
                <a:ext uri="{FF2B5EF4-FFF2-40B4-BE49-F238E27FC236}">
                  <a16:creationId xmlns:a16="http://schemas.microsoft.com/office/drawing/2014/main" id="{F3A52D50-3440-4772-AAA5-BFC01C1025B6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63750" y="2095500"/>
            <a:ext cx="8064498" cy="1285872"/>
          </a:xfrm>
        </p:spPr>
        <p:txBody>
          <a:bodyPr numCol="3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285" y="1341439"/>
            <a:ext cx="806343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2DB5E2A2-2FC5-494F-AF4E-D47D98DFF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4285" y="3807833"/>
            <a:ext cx="806343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CBB241-30DD-4F40-A856-87AD8C5A8C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63750" y="4641792"/>
            <a:ext cx="8064498" cy="1285872"/>
          </a:xfrm>
        </p:spPr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A548CEF-A270-4B28-9FC2-24A06C419E29}"/>
              </a:ext>
            </a:extLst>
          </p:cNvPr>
          <p:cNvCxnSpPr>
            <a:cxnSpLocks/>
          </p:cNvCxnSpPr>
          <p:nvPr userDrawn="1"/>
        </p:nvCxnSpPr>
        <p:spPr>
          <a:xfrm>
            <a:off x="4224669" y="4303123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3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00" userDrawn="1">
          <p15:clr>
            <a:srgbClr val="FBAE40"/>
          </p15:clr>
        </p15:guide>
        <p15:guide id="2" pos="6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FD6D89-5A5A-FF4A-A3CA-681DEF730F9D}"/>
              </a:ext>
            </a:extLst>
          </p:cNvPr>
          <p:cNvSpPr/>
          <p:nvPr userDrawn="1"/>
        </p:nvSpPr>
        <p:spPr>
          <a:xfrm>
            <a:off x="0" y="6394010"/>
            <a:ext cx="12192000" cy="47236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8B8E9-B285-DE4F-8391-C59DA7A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01013"/>
            <a:ext cx="10801350" cy="472361"/>
          </a:xfrm>
          <a:prstGeom prst="rect">
            <a:avLst/>
          </a:prstGeom>
        </p:spPr>
        <p:txBody>
          <a:bodyPr vert="horz" lIns="0" tIns="28800" rIns="0" bIns="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57BD-E74A-CE42-9C81-614B0D4D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41438"/>
            <a:ext cx="10801350" cy="458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5A67-8A23-8F4B-B8C1-E2E479701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9" y="6463929"/>
            <a:ext cx="21222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fld id="{6F3341E8-3378-4079-8E6F-73EF8D0A8D7D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F877-318C-F14D-BDA6-BEA7AB14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463929"/>
            <a:ext cx="4353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fld id="{63D2515C-A37A-744F-8DA2-E1C9190E53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8BD0E-D927-6A4E-A176-D97779E4B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3"/>
          <a:stretch/>
        </p:blipFill>
        <p:spPr>
          <a:xfrm>
            <a:off x="-3425" y="6394010"/>
            <a:ext cx="1884376" cy="4723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44A484-B33E-F142-A08B-7D08ED369066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A1222885-C868-473A-A4CB-929EBA29864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342" y="6451917"/>
            <a:ext cx="972209" cy="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9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8" r:id="rId4"/>
    <p:sldLayoutId id="2147483660" r:id="rId5"/>
    <p:sldLayoutId id="2147483661" r:id="rId6"/>
    <p:sldLayoutId id="2147483671" r:id="rId7"/>
    <p:sldLayoutId id="2147483672" r:id="rId8"/>
    <p:sldLayoutId id="2147483662" r:id="rId9"/>
    <p:sldLayoutId id="2147483664" r:id="rId10"/>
    <p:sldLayoutId id="2147483670" r:id="rId11"/>
    <p:sldLayoutId id="2147483665" r:id="rId12"/>
    <p:sldLayoutId id="2147483663" r:id="rId13"/>
    <p:sldLayoutId id="2147483652" r:id="rId14"/>
    <p:sldLayoutId id="2147483653" r:id="rId15"/>
    <p:sldLayoutId id="2147483654" r:id="rId16"/>
    <p:sldLayoutId id="2147483668" r:id="rId17"/>
    <p:sldLayoutId id="2147483669" r:id="rId18"/>
    <p:sldLayoutId id="2147483655" r:id="rId19"/>
    <p:sldLayoutId id="2147483666" r:id="rId20"/>
    <p:sldLayoutId id="2147483657" r:id="rId21"/>
    <p:sldLayoutId id="2147483656" r:id="rId22"/>
    <p:sldLayoutId id="2147483673" r:id="rId2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604020202020204" charset="0"/>
          <a:cs typeface="Open Sans Light" panose="020B0604020202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FD6D89-5A5A-FF4A-A3CA-681DEF730F9D}"/>
              </a:ext>
            </a:extLst>
          </p:cNvPr>
          <p:cNvSpPr/>
          <p:nvPr userDrawn="1"/>
        </p:nvSpPr>
        <p:spPr>
          <a:xfrm>
            <a:off x="0" y="6394010"/>
            <a:ext cx="12192000" cy="47236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8B8E9-B285-DE4F-8391-C59DA7A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01013"/>
            <a:ext cx="10801350" cy="472361"/>
          </a:xfrm>
          <a:prstGeom prst="rect">
            <a:avLst/>
          </a:prstGeom>
        </p:spPr>
        <p:txBody>
          <a:bodyPr vert="horz" lIns="0" tIns="2880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57BD-E74A-CE42-9C81-614B0D4D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41438"/>
            <a:ext cx="10801350" cy="458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5A67-8A23-8F4B-B8C1-E2E479701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9" y="6463929"/>
            <a:ext cx="21222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fld id="{6F3341E8-3378-4079-8E6F-73EF8D0A8D7D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F877-318C-F14D-BDA6-BEA7AB14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463929"/>
            <a:ext cx="4353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fld id="{63D2515C-A37A-744F-8DA2-E1C9190E53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8BD0E-D927-6A4E-A176-D97779E4B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3"/>
          <a:stretch/>
        </p:blipFill>
        <p:spPr>
          <a:xfrm>
            <a:off x="-3425" y="6394010"/>
            <a:ext cx="1884376" cy="4723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44A484-B33E-F142-A08B-7D08ED369066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A1222885-C868-473A-A4CB-929EBA29864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342" y="6451917"/>
            <a:ext cx="972209" cy="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7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604020202020204" charset="0"/>
          <a:cs typeface="Open Sans Light" panose="020B0604020202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81E7-F294-7D4C-8C33-435D812F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6AE19-6E3F-8D41-A7C8-37DA9F69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ACDF7-85C6-B446-BEE0-A8414CD9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7" name="Tijdelijke aanduiding voor afbeelding 4">
            <a:extLst>
              <a:ext uri="{FF2B5EF4-FFF2-40B4-BE49-F238E27FC236}">
                <a16:creationId xmlns:a16="http://schemas.microsoft.com/office/drawing/2014/main" id="{670E26FE-8349-BF47-9E46-A031F92D7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72" r="1072"/>
          <a:stretch>
            <a:fillRect/>
          </a:stretch>
        </p:blipFill>
        <p:spPr>
          <a:xfrm>
            <a:off x="477652" y="1023625"/>
            <a:ext cx="8859389" cy="5092610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FFC0D6BD-A9EF-4FB4-94C4-8C1CF2FE0764}"/>
              </a:ext>
            </a:extLst>
          </p:cNvPr>
          <p:cNvSpPr/>
          <p:nvPr/>
        </p:nvSpPr>
        <p:spPr>
          <a:xfrm>
            <a:off x="3623688" y="119679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RES</a:t>
            </a:r>
            <a:endParaRPr lang="en-US" dirty="0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AA3D7530-E9C4-4B56-A10C-FC8903CEB6B2}"/>
              </a:ext>
            </a:extLst>
          </p:cNvPr>
          <p:cNvSpPr/>
          <p:nvPr/>
        </p:nvSpPr>
        <p:spPr>
          <a:xfrm>
            <a:off x="6397945" y="44929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RES</a:t>
            </a:r>
            <a:endParaRPr lang="en-US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0578CBC-8635-4B12-9A2E-3EEFF543F3EC}"/>
              </a:ext>
            </a:extLst>
          </p:cNvPr>
          <p:cNvSpPr txBox="1">
            <a:spLocks/>
          </p:cNvSpPr>
          <p:nvPr/>
        </p:nvSpPr>
        <p:spPr>
          <a:xfrm>
            <a:off x="9792586" y="1095153"/>
            <a:ext cx="2305629" cy="5021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937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48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50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4pPr>
            <a:lvl5pPr marL="1260475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600" b="0" i="0" dirty="0">
              <a:solidFill>
                <a:srgbClr val="233D5A"/>
              </a:solidFill>
              <a:effectLst/>
              <a:latin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6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947F9E-5616-5BBD-0E84-BA993DD7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Klimaatakkoord</a:t>
            </a:r>
          </a:p>
        </p:txBody>
      </p:sp>
    </p:spTree>
    <p:extLst>
      <p:ext uri="{BB962C8B-B14F-4D97-AF65-F5344CB8AC3E}">
        <p14:creationId xmlns:p14="http://schemas.microsoft.com/office/powerpoint/2010/main" val="154479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86DE8-7895-49DD-8163-43F8D7DD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Elektriciteitsvraag 2030</a:t>
            </a:r>
            <a:endParaRPr lang="en-US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F824E41D-A4C1-4515-A54D-AB544B650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09472"/>
              </p:ext>
            </p:extLst>
          </p:nvPr>
        </p:nvGraphicFramePr>
        <p:xfrm>
          <a:off x="2286000" y="902970"/>
          <a:ext cx="7086599" cy="517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311">
                  <a:extLst>
                    <a:ext uri="{9D8B030D-6E8A-4147-A177-3AD203B41FA5}">
                      <a16:colId xmlns:a16="http://schemas.microsoft.com/office/drawing/2014/main" val="3396517533"/>
                    </a:ext>
                  </a:extLst>
                </a:gridCol>
                <a:gridCol w="1645637">
                  <a:extLst>
                    <a:ext uri="{9D8B030D-6E8A-4147-A177-3AD203B41FA5}">
                      <a16:colId xmlns:a16="http://schemas.microsoft.com/office/drawing/2014/main" val="1313216737"/>
                    </a:ext>
                  </a:extLst>
                </a:gridCol>
                <a:gridCol w="180299">
                  <a:extLst>
                    <a:ext uri="{9D8B030D-6E8A-4147-A177-3AD203B41FA5}">
                      <a16:colId xmlns:a16="http://schemas.microsoft.com/office/drawing/2014/main" val="375435605"/>
                    </a:ext>
                  </a:extLst>
                </a:gridCol>
                <a:gridCol w="2187352">
                  <a:extLst>
                    <a:ext uri="{9D8B030D-6E8A-4147-A177-3AD203B41FA5}">
                      <a16:colId xmlns:a16="http://schemas.microsoft.com/office/drawing/2014/main" val="4214114528"/>
                    </a:ext>
                  </a:extLst>
                </a:gridCol>
              </a:tblGrid>
              <a:tr h="589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Elektriciteitsvraag (TWh per jaar)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49%</a:t>
                      </a:r>
                      <a:r>
                        <a:rPr lang="nl-NL" sz="1200">
                          <a:effectLst/>
                        </a:rPr>
                        <a:t> reductiedoel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Fit for 55 (EU-plan)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334957"/>
                  </a:ext>
                </a:extLst>
              </a:tr>
              <a:tr h="505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Elektriciteitsvraag ten tijde van Klimaatakkoord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661102"/>
                  </a:ext>
                </a:extLst>
              </a:tr>
              <a:tr h="2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Extra vraag industrie 2030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30,6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55,6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740396"/>
                  </a:ext>
                </a:extLst>
              </a:tr>
              <a:tr h="2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extra vraag datacenters 2030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2,3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2,3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710614"/>
                  </a:ext>
                </a:extLst>
              </a:tr>
              <a:tr h="505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Extra vraag gebouwde omgeving 2030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8,4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10,5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055949"/>
                  </a:ext>
                </a:extLst>
              </a:tr>
              <a:tr h="2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Extra vraag mobiliteit 2030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12,4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27,7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760854"/>
                  </a:ext>
                </a:extLst>
              </a:tr>
              <a:tr h="2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Extra vraag landbouw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734272"/>
                  </a:ext>
                </a:extLst>
              </a:tr>
              <a:tr h="89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elektriciteitsvraag 2030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05382"/>
                  </a:ext>
                </a:extLst>
              </a:tr>
              <a:tr h="505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Elektriciteitsvraag 2030 o.b.v. klimaatakkoord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19698"/>
                  </a:ext>
                </a:extLst>
              </a:tr>
              <a:tr h="1022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</a:rPr>
                        <a:t>Extra opgave o.b.v. versnelde verduurzaming (coalitieakkoord;  EU-opgave; Oekraine-oorlog)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678777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20579-06FF-4AB8-956B-5D70ABDC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B1EDB4-BB02-478A-8D16-5B119197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59763F-1A9C-4DB5-B4B6-CC77E22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26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32BF0-5466-42C7-ACC7-5417AB8B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1" y="301013"/>
            <a:ext cx="6323917" cy="472361"/>
          </a:xfrm>
        </p:spPr>
        <p:txBody>
          <a:bodyPr/>
          <a:lstStyle/>
          <a:p>
            <a:r>
              <a:rPr lang="nl-NL" dirty="0"/>
              <a:t>Opwek in 2030</a:t>
            </a:r>
            <a:endParaRPr lang="en-US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5D0E2059-2812-4FE7-B14D-6C1A450FD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670234"/>
              </p:ext>
            </p:extLst>
          </p:nvPr>
        </p:nvGraphicFramePr>
        <p:xfrm>
          <a:off x="2651761" y="982980"/>
          <a:ext cx="6343649" cy="4993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3071">
                  <a:extLst>
                    <a:ext uri="{9D8B030D-6E8A-4147-A177-3AD203B41FA5}">
                      <a16:colId xmlns:a16="http://schemas.microsoft.com/office/drawing/2014/main" val="826183553"/>
                    </a:ext>
                  </a:extLst>
                </a:gridCol>
                <a:gridCol w="2550578">
                  <a:extLst>
                    <a:ext uri="{9D8B030D-6E8A-4147-A177-3AD203B41FA5}">
                      <a16:colId xmlns:a16="http://schemas.microsoft.com/office/drawing/2014/main" val="2922367062"/>
                    </a:ext>
                  </a:extLst>
                </a:gridCol>
              </a:tblGrid>
              <a:tr h="568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Opwek-technologie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Opbrengst 2030 (TWh)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052105"/>
                  </a:ext>
                </a:extLst>
              </a:tr>
              <a:tr h="1117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Voorzien in Klimaatakkoord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     Waarvan op zee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     Waarvan op 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  84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  49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  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159204"/>
                  </a:ext>
                </a:extLst>
              </a:tr>
              <a:tr h="27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Voorzien april 2022 (“Alles uit de kast”)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067952"/>
                  </a:ext>
                </a:extLst>
              </a:tr>
              <a:tr h="27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  Wind op zee (11 + 6 GW)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  77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466380"/>
                  </a:ext>
                </a:extLst>
              </a:tr>
              <a:tr h="27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FF0000"/>
                          </a:solidFill>
                          <a:effectLst/>
                        </a:rPr>
                        <a:t>  Wind op land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</a:rPr>
                        <a:t>  23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917147"/>
                  </a:ext>
                </a:extLst>
              </a:tr>
              <a:tr h="859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  Grootschalig zon-PV (&gt; 15 kW); biomassa; kernenergie fossiele gascentrales etc.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  42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041465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  <a:effectLst/>
                        </a:rPr>
                        <a:t>Totaal voorzien (april 2022) aanbod 2030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effectLst/>
                        </a:rPr>
                        <a:t>165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128003"/>
                  </a:ext>
                </a:extLst>
              </a:tr>
              <a:tr h="69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Midden 2022 gepland: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 4 GW op zee in erbij in 2031 á 2032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477935"/>
                  </a:ext>
                </a:extLst>
              </a:tr>
              <a:tr h="27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Naar 2050 nog 17 GW op zee erbij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054615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C81848-7A0D-448D-9A14-C2EE88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64234D-678C-46CD-B214-DBF5DB90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C83279-4F03-49BC-BB9B-6183B1F9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F932B46-F3E2-45AB-9385-65C25117D37D}"/>
              </a:ext>
            </a:extLst>
          </p:cNvPr>
          <p:cNvSpPr txBox="1"/>
          <p:nvPr/>
        </p:nvSpPr>
        <p:spPr>
          <a:xfrm>
            <a:off x="9281160" y="4427442"/>
            <a:ext cx="2373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/>
              <a:t>uit “Alles uit de kast” aangevuld met bekendmaking ministerie EZK midden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51692-8216-4808-8CF0-DF0E1D45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vraag en aanbod 2030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639A41-0664-46B6-8FAD-5A531C7AC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94510"/>
            <a:ext cx="10801350" cy="3326130"/>
          </a:xfrm>
        </p:spPr>
        <p:txBody>
          <a:bodyPr/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Totale elektriciteitsvraag in 2030: 			206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Totale aanbod (volgens hoe nu gepland): 		183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Verschil: 							  23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9DA484-1DE8-41BE-A79D-1CBDD0D6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0DE5EC-390B-4D74-8849-5B86CC2B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7F55F-7E65-493A-A0F8-9A512D19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59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00F7D-973E-4CF4-87D7-F033311F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19116"/>
            <a:ext cx="3791992" cy="1481134"/>
          </a:xfrm>
        </p:spPr>
        <p:txBody>
          <a:bodyPr/>
          <a:lstStyle/>
          <a:p>
            <a:r>
              <a:rPr lang="nl-NL" dirty="0"/>
              <a:t>Kaart november 2022</a:t>
            </a:r>
            <a:br>
              <a:rPr lang="nl-NL" dirty="0"/>
            </a:br>
            <a:r>
              <a:rPr lang="nl-NL" sz="1600" dirty="0"/>
              <a:t>(RVO)</a:t>
            </a:r>
            <a:endParaRPr lang="en-US" sz="16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E4E707B-8A70-4CA5-9707-1E7F5468E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3512" y="519116"/>
            <a:ext cx="4517618" cy="5893467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42C6F5-A1E7-42F6-A106-8FB72D42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6F8EC3-2C1E-4C60-9458-872119DE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711463-BB06-412E-A173-30567C6A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02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28066C7-FF12-403A-8CD2-688FB5E55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267" y="537209"/>
            <a:ext cx="3971337" cy="5877489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BE2ED0-BEFD-478A-AB32-25005F10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11/22/2022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0FE616-4B89-4A49-9080-FAD46496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1D1B24-8555-44B1-8568-1AE1DE2F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F9E856F-0EF7-41A4-9E40-AACB0FC8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537210"/>
            <a:ext cx="3806190" cy="1348740"/>
          </a:xfrm>
        </p:spPr>
        <p:txBody>
          <a:bodyPr/>
          <a:lstStyle/>
          <a:p>
            <a:r>
              <a:rPr lang="nl-NL" dirty="0"/>
              <a:t>Kaart november 2022</a:t>
            </a:r>
            <a:br>
              <a:rPr lang="nl-NL" dirty="0"/>
            </a:br>
            <a:r>
              <a:rPr lang="nl-NL" sz="1600" dirty="0"/>
              <a:t>(RVO)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52921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S">
      <a:dk1>
        <a:srgbClr val="233D5A"/>
      </a:dk1>
      <a:lt1>
        <a:srgbClr val="FFFFFF"/>
      </a:lt1>
      <a:dk2>
        <a:srgbClr val="1D344D"/>
      </a:dk2>
      <a:lt2>
        <a:srgbClr val="E4F3F3"/>
      </a:lt2>
      <a:accent1>
        <a:srgbClr val="007B9B"/>
      </a:accent1>
      <a:accent2>
        <a:srgbClr val="A8D8D8"/>
      </a:accent2>
      <a:accent3>
        <a:srgbClr val="82CAC9"/>
      </a:accent3>
      <a:accent4>
        <a:srgbClr val="C8E6E5"/>
      </a:accent4>
      <a:accent5>
        <a:srgbClr val="FFC000"/>
      </a:accent5>
      <a:accent6>
        <a:srgbClr val="FEE599"/>
      </a:accent6>
      <a:hlink>
        <a:srgbClr val="0563C1"/>
      </a:hlink>
      <a:folHlink>
        <a:srgbClr val="954F72"/>
      </a:folHlink>
    </a:clrScheme>
    <a:fontScheme name="OpenSan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-template OpenSans GH-2" id="{3EFD0D3C-CF62-044A-A6D5-E0EF056618A6}" vid="{E1E880AE-BA01-4A4F-985C-7FA78F36AB9C}"/>
    </a:ext>
  </a:extLst>
</a:theme>
</file>

<file path=ppt/theme/theme2.xml><?xml version="1.0" encoding="utf-8"?>
<a:theme xmlns:a="http://schemas.openxmlformats.org/drawingml/2006/main" name="Office Theme">
  <a:themeElements>
    <a:clrScheme name="RES">
      <a:dk1>
        <a:srgbClr val="233D5A"/>
      </a:dk1>
      <a:lt1>
        <a:srgbClr val="FFFFFF"/>
      </a:lt1>
      <a:dk2>
        <a:srgbClr val="1D344D"/>
      </a:dk2>
      <a:lt2>
        <a:srgbClr val="E4F3F3"/>
      </a:lt2>
      <a:accent1>
        <a:srgbClr val="007B9B"/>
      </a:accent1>
      <a:accent2>
        <a:srgbClr val="A8D8D8"/>
      </a:accent2>
      <a:accent3>
        <a:srgbClr val="82CAC9"/>
      </a:accent3>
      <a:accent4>
        <a:srgbClr val="C8E6E5"/>
      </a:accent4>
      <a:accent5>
        <a:srgbClr val="FFC000"/>
      </a:accent5>
      <a:accent6>
        <a:srgbClr val="FEE599"/>
      </a:accent6>
      <a:hlink>
        <a:srgbClr val="0563C1"/>
      </a:hlink>
      <a:folHlink>
        <a:srgbClr val="954F72"/>
      </a:folHlink>
    </a:clrScheme>
    <a:fontScheme name="OpenSan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-template OpenSans GH-2" id="{3EFD0D3C-CF62-044A-A6D5-E0EF056618A6}" vid="{E1E880AE-BA01-4A4F-985C-7FA78F36AB9C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1BC837823A84493D299700E0CB8E2" ma:contentTypeVersion="2" ma:contentTypeDescription="Een nieuw document maken." ma:contentTypeScope="" ma:versionID="33aafcb7210b4adc010b400943c29f16">
  <xsd:schema xmlns:xsd="http://www.w3.org/2001/XMLSchema" xmlns:xs="http://www.w3.org/2001/XMLSchema" xmlns:p="http://schemas.microsoft.com/office/2006/metadata/properties" xmlns:ns3="9548aa08-38fa-4c0e-8d58-061441132049" targetNamespace="http://schemas.microsoft.com/office/2006/metadata/properties" ma:root="true" ma:fieldsID="a6b156a04882743b275d7aa1f49df189" ns3:_="">
    <xsd:import namespace="9548aa08-38fa-4c0e-8d58-0614411320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8aa08-38fa-4c0e-8d58-061441132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615FD-AC96-434A-95D6-17EADCE23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8aa08-38fa-4c0e-8d58-061441132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2E010E-5B14-4D8C-8A81-808500C98F81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48aa08-38fa-4c0e-8d58-0614411320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D75D1D-A4E4-4371-A416-85764D11B4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Breedbeeld</PresentationFormat>
  <Paragraphs>92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Wingdings</vt:lpstr>
      <vt:lpstr>Open Sans Light</vt:lpstr>
      <vt:lpstr>Filson Pro Regular</vt:lpstr>
      <vt:lpstr>Segoe UI</vt:lpstr>
      <vt:lpstr>Arial</vt:lpstr>
      <vt:lpstr>Calibri</vt:lpstr>
      <vt:lpstr>Open Sans</vt:lpstr>
      <vt:lpstr>Kantoorthema</vt:lpstr>
      <vt:lpstr>Office Theme</vt:lpstr>
      <vt:lpstr>Klimaatakkoord</vt:lpstr>
      <vt:lpstr>Elektriciteitsvraag 2030</vt:lpstr>
      <vt:lpstr>Opwek in 2030</vt:lpstr>
      <vt:lpstr>Verschil vraag en aanbod 2030</vt:lpstr>
      <vt:lpstr>Kaart november 2022 (RVO)</vt:lpstr>
      <vt:lpstr>Kaart november 2022 (RVO)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 Energiestrategie</dc:title>
  <dc:creator>Nicky Struijker Boudier</dc:creator>
  <cp:lastModifiedBy>Ruth Noorduyn</cp:lastModifiedBy>
  <cp:revision>37</cp:revision>
  <dcterms:created xsi:type="dcterms:W3CDTF">2020-08-25T15:08:34Z</dcterms:created>
  <dcterms:modified xsi:type="dcterms:W3CDTF">2022-11-22T10:33:17Z</dcterms:modified>
</cp:coreProperties>
</file>